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306" r:id="rId2"/>
    <p:sldId id="374" r:id="rId3"/>
    <p:sldId id="361" r:id="rId4"/>
    <p:sldId id="362" r:id="rId5"/>
    <p:sldId id="364" r:id="rId6"/>
    <p:sldId id="375" r:id="rId7"/>
    <p:sldId id="365" r:id="rId8"/>
    <p:sldId id="373" r:id="rId9"/>
    <p:sldId id="360" r:id="rId10"/>
    <p:sldId id="307" r:id="rId11"/>
    <p:sldId id="333" r:id="rId12"/>
    <p:sldId id="269" r:id="rId13"/>
    <p:sldId id="270" r:id="rId14"/>
    <p:sldId id="274" r:id="rId15"/>
    <p:sldId id="310" r:id="rId16"/>
    <p:sldId id="278" r:id="rId17"/>
    <p:sldId id="366" r:id="rId18"/>
    <p:sldId id="367" r:id="rId19"/>
    <p:sldId id="322" r:id="rId20"/>
    <p:sldId id="350" r:id="rId21"/>
    <p:sldId id="368" r:id="rId22"/>
    <p:sldId id="337" r:id="rId23"/>
    <p:sldId id="370" r:id="rId24"/>
    <p:sldId id="372" r:id="rId25"/>
    <p:sldId id="325" r:id="rId26"/>
    <p:sldId id="371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00"/>
    <a:srgbClr val="FF5F21"/>
    <a:srgbClr val="44782A"/>
    <a:srgbClr val="589D37"/>
    <a:srgbClr val="5EA03E"/>
    <a:srgbClr val="88BD57"/>
    <a:srgbClr val="608D37"/>
    <a:srgbClr val="8CC95F"/>
    <a:srgbClr val="93E36C"/>
    <a:srgbClr val="72D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29" autoAdjust="0"/>
  </p:normalViewPr>
  <p:slideViewPr>
    <p:cSldViewPr>
      <p:cViewPr>
        <p:scale>
          <a:sx n="86" d="100"/>
          <a:sy n="86" d="100"/>
        </p:scale>
        <p:origin x="152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A3D23-5814-4FFF-BBAE-F5E0D7833C9F}" type="datetimeFigureOut">
              <a:rPr lang="en-US" smtClean="0"/>
              <a:t>6/24/2015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78E4F-098B-418C-8C08-274E3E85D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7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ocean! Oh shit. How do I navigate business in this new sea of big data. Surely there’s a Hadoop vendor out there who can help me.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not quite sure why the boat is also binary. But the dude isn’t binary. WHAT DOES IT ALL MEAN!?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8E4F-098B-418C-8C08-274E3E85D3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9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Looks a lot</a:t>
            </a:r>
            <a:r>
              <a:rPr lang="en-US" baseline="0" dirty="0" smtClean="0"/>
              <a:t> like UNIX file system – contains files, folders, permissions, users, and groups</a:t>
            </a:r>
          </a:p>
          <a:p>
            <a:r>
              <a:rPr lang="en-US" baseline="0" dirty="0" smtClean="0"/>
              <a:t>Isn’t actually stored that way –</a:t>
            </a:r>
          </a:p>
          <a:p>
            <a:r>
              <a:rPr lang="en-US" baseline="0" dirty="0" smtClean="0"/>
              <a:t>Large data files are split into blocks and placed on </a:t>
            </a:r>
            <a:r>
              <a:rPr lang="en-US" baseline="0" dirty="0" err="1" smtClean="0"/>
              <a:t>DataNode</a:t>
            </a:r>
            <a:r>
              <a:rPr lang="en-US" baseline="0" dirty="0" smtClean="0"/>
              <a:t> services</a:t>
            </a:r>
          </a:p>
          <a:p>
            <a:r>
              <a:rPr lang="en-US" baseline="0" dirty="0" err="1" smtClean="0"/>
              <a:t>NameNode</a:t>
            </a:r>
            <a:r>
              <a:rPr lang="en-US" baseline="0" dirty="0" smtClean="0"/>
              <a:t> is the name server for the file name to block mapping – it knows how the file is split and where the data is in the cluster</a:t>
            </a:r>
          </a:p>
          <a:p>
            <a:r>
              <a:rPr lang="en-US" baseline="0" dirty="0" smtClean="0"/>
              <a:t>All read and write requests go through the </a:t>
            </a:r>
            <a:r>
              <a:rPr lang="en-US" baseline="0" dirty="0" err="1" smtClean="0"/>
              <a:t>namenode</a:t>
            </a:r>
            <a:r>
              <a:rPr lang="en-US" baseline="0" dirty="0" smtClean="0"/>
              <a:t>, but data is served from the </a:t>
            </a:r>
            <a:r>
              <a:rPr lang="en-US" baseline="0" dirty="0" err="1" smtClean="0"/>
              <a:t>DataNodes</a:t>
            </a:r>
            <a:r>
              <a:rPr lang="en-US" baseline="0" dirty="0" smtClean="0"/>
              <a:t> via HTTP</a:t>
            </a:r>
          </a:p>
          <a:p>
            <a:r>
              <a:rPr lang="en-US" baseline="0" dirty="0" smtClean="0"/>
              <a:t>Namespace is stored in memory, transactions are logged on the local file system</a:t>
            </a:r>
          </a:p>
          <a:p>
            <a:r>
              <a:rPr lang="en-US" baseline="0" dirty="0" smtClean="0"/>
              <a:t>Secondary </a:t>
            </a:r>
            <a:r>
              <a:rPr lang="en-US" baseline="0" dirty="0" err="1" smtClean="0"/>
              <a:t>NameNode</a:t>
            </a:r>
            <a:r>
              <a:rPr lang="en-US" baseline="0" dirty="0" smtClean="0"/>
              <a:t> or checkpoint node creates snapshots of the </a:t>
            </a:r>
            <a:r>
              <a:rPr lang="en-US" baseline="0" dirty="0" err="1" smtClean="0"/>
              <a:t>NameNode</a:t>
            </a:r>
            <a:r>
              <a:rPr lang="en-US" baseline="0" dirty="0" smtClean="0"/>
              <a:t> namespace for fault tolerance and faster restarts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8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428" indent="-226428">
              <a:buAutoNum type="arabicPeriod"/>
            </a:pPr>
            <a:r>
              <a:rPr lang="en-US" dirty="0" smtClean="0"/>
              <a:t>Client contacts the </a:t>
            </a:r>
            <a:r>
              <a:rPr lang="en-US" dirty="0" err="1" smtClean="0"/>
              <a:t>namenode</a:t>
            </a:r>
            <a:r>
              <a:rPr lang="en-US" baseline="0" dirty="0" smtClean="0"/>
              <a:t> with a request to write some data</a:t>
            </a:r>
          </a:p>
          <a:p>
            <a:pPr marL="226428" indent="-226428">
              <a:buAutoNum type="arabicPeriod"/>
            </a:pPr>
            <a:r>
              <a:rPr lang="en-US" baseline="0" dirty="0" err="1" smtClean="0"/>
              <a:t>Namenode</a:t>
            </a:r>
            <a:r>
              <a:rPr lang="en-US" baseline="0" dirty="0" smtClean="0"/>
              <a:t> responds and says okay write it to these data nodes</a:t>
            </a:r>
          </a:p>
          <a:p>
            <a:pPr marL="226428" indent="-226428">
              <a:buAutoNum type="arabicPeriod"/>
            </a:pPr>
            <a:r>
              <a:rPr lang="en-US" baseline="0" dirty="0" smtClean="0"/>
              <a:t>Client connects to each data node and writes out four blocks, one per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2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Job tracker</a:t>
            </a:r>
            <a:r>
              <a:rPr lang="en-US" baseline="0" dirty="0" smtClean="0"/>
              <a:t> takes submitted jobs from clients and determines the locations of the blocks that make up the input</a:t>
            </a:r>
          </a:p>
          <a:p>
            <a:r>
              <a:rPr lang="en-US" baseline="0" dirty="0" smtClean="0"/>
              <a:t>One data block equals one task</a:t>
            </a:r>
          </a:p>
          <a:p>
            <a:r>
              <a:rPr lang="en-US" baseline="0" dirty="0" smtClean="0"/>
              <a:t>Task attempts are distributed to </a:t>
            </a:r>
            <a:r>
              <a:rPr lang="en-US" baseline="0" dirty="0" err="1" smtClean="0"/>
              <a:t>TaskTrackers</a:t>
            </a:r>
            <a:r>
              <a:rPr lang="en-US" baseline="0" dirty="0" smtClean="0"/>
              <a:t> running in parallel with each </a:t>
            </a:r>
            <a:r>
              <a:rPr lang="en-US" baseline="0" dirty="0" err="1" smtClean="0"/>
              <a:t>DataNode</a:t>
            </a:r>
            <a:r>
              <a:rPr lang="en-US" baseline="0" dirty="0" smtClean="0"/>
              <a:t>, thus giving data locality for reading the data</a:t>
            </a:r>
          </a:p>
          <a:p>
            <a:r>
              <a:rPr lang="en-US" baseline="0" dirty="0" smtClean="0"/>
              <a:t>Successful task attempts are good!  Failed task attempts are given to another </a:t>
            </a:r>
            <a:r>
              <a:rPr lang="en-US" baseline="0" dirty="0" err="1" smtClean="0"/>
              <a:t>TaskTracker</a:t>
            </a:r>
            <a:r>
              <a:rPr lang="en-US" baseline="0" dirty="0" smtClean="0"/>
              <a:t> for processing</a:t>
            </a:r>
          </a:p>
          <a:p>
            <a:r>
              <a:rPr lang="en-US" baseline="0" dirty="0" smtClean="0"/>
              <a:t>4 single failed task attempts equals one failed job</a:t>
            </a:r>
          </a:p>
        </p:txBody>
      </p:sp>
    </p:spTree>
    <p:extLst>
      <p:ext uri="{BB962C8B-B14F-4D97-AF65-F5344CB8AC3E}">
        <p14:creationId xmlns:p14="http://schemas.microsoft.com/office/powerpoint/2010/main" val="165120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404643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72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30391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0610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8011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24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549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1450" indent="-171450">
              <a:buFont typeface="HP Simplified" pitchFamily="34" charset="0"/>
              <a:buChar char="•"/>
              <a:defRPr sz="1400" b="0">
                <a:solidFill>
                  <a:schemeClr val="tx1"/>
                </a:solidFill>
              </a:defRPr>
            </a:lvl1pPr>
            <a:lvl2pPr marL="342900" indent="-171450">
              <a:buSzPct val="80000"/>
              <a:buFont typeface="HP Simplified" pitchFamily="34" charset="0"/>
              <a:buChar char="–"/>
              <a:defRPr sz="1400">
                <a:solidFill>
                  <a:srgbClr val="000000"/>
                </a:solidFill>
              </a:defRPr>
            </a:lvl2pPr>
            <a:lvl3pPr marL="512763" indent="-169863">
              <a:defRPr sz="1400">
                <a:solidFill>
                  <a:srgbClr val="000000"/>
                </a:solidFill>
              </a:defRPr>
            </a:lvl3pPr>
            <a:lvl4pPr marL="690563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369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02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00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497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rgbClr val="0096D6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895350"/>
            <a:ext cx="6629400" cy="3411538"/>
          </a:xfrm>
        </p:spPr>
        <p:txBody>
          <a:bodyPr/>
          <a:lstStyle/>
          <a:p>
            <a:r>
              <a:rPr lang="en-US" dirty="0" smtClean="0"/>
              <a:t>BIGDATA</a:t>
            </a:r>
          </a:p>
          <a:p>
            <a:r>
              <a:rPr lang="en-US" dirty="0" smtClean="0"/>
              <a:t>Hadoop Overview</a:t>
            </a:r>
          </a:p>
          <a:p>
            <a:r>
              <a:rPr lang="en-US" dirty="0"/>
              <a:t>HDFS </a:t>
            </a:r>
            <a:endParaRPr lang="en-US" dirty="0" smtClean="0"/>
          </a:p>
          <a:p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err="1" smtClean="0"/>
              <a:t>Hadoop</a:t>
            </a:r>
            <a:r>
              <a:rPr lang="en-US" dirty="0" smtClean="0"/>
              <a:t> Ecosystem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-350817" b="-350817"/>
          <a:stretch>
            <a:fillRect/>
          </a:stretch>
        </p:blipFill>
        <p:spPr>
          <a:xfrm>
            <a:off x="609600" y="-182563"/>
            <a:ext cx="4343400" cy="82407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black">
          <a:xfrm>
            <a:off x="1219200" y="819150"/>
            <a:ext cx="6629400" cy="2362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Open-source Apache project out of Yahoo! in 2006</a:t>
            </a:r>
          </a:p>
          <a:p>
            <a:r>
              <a:rPr lang="en-US" dirty="0" smtClean="0"/>
              <a:t>Distributed fault-tolerant data storage and batch processing</a:t>
            </a:r>
          </a:p>
          <a:p>
            <a:r>
              <a:rPr lang="en-US" dirty="0" smtClean="0"/>
              <a:t>Provides linear scalability on commodity hardware</a:t>
            </a:r>
          </a:p>
          <a:p>
            <a:endParaRPr lang="en-US" dirty="0" smtClean="0"/>
          </a:p>
          <a:p>
            <a:r>
              <a:rPr lang="en-US" dirty="0" smtClean="0"/>
              <a:t>Adopted </a:t>
            </a:r>
            <a:r>
              <a:rPr lang="en-US" dirty="0" smtClean="0"/>
              <a:t>by many:</a:t>
            </a:r>
          </a:p>
          <a:p>
            <a:pPr lvl="1"/>
            <a:r>
              <a:rPr lang="en-US" dirty="0" smtClean="0"/>
              <a:t>Amazon</a:t>
            </a:r>
            <a:r>
              <a:rPr lang="en-US" dirty="0" smtClean="0"/>
              <a:t>, </a:t>
            </a:r>
            <a:r>
              <a:rPr lang="en-US" dirty="0" smtClean="0"/>
              <a:t>eBay, </a:t>
            </a:r>
            <a:r>
              <a:rPr lang="en-US" dirty="0" smtClean="0"/>
              <a:t>Facebook, </a:t>
            </a:r>
            <a:r>
              <a:rPr lang="en-US" dirty="0" smtClean="0"/>
              <a:t>IBM, Netflix, Twitter, Yahoo</a:t>
            </a:r>
            <a:r>
              <a:rPr lang="en-US" dirty="0" smtClean="0"/>
              <a:t>!,…. </a:t>
            </a:r>
            <a:r>
              <a:rPr lang="en-US" dirty="0" smtClean="0"/>
              <a:t>and many, many more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895350"/>
            <a:ext cx="1632013" cy="1143000"/>
          </a:xfrm>
        </p:spPr>
        <p:txBody>
          <a:bodyPr/>
          <a:lstStyle/>
          <a:p>
            <a:r>
              <a:rPr lang="en-US" dirty="0" smtClean="0"/>
              <a:t>Bottom line: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Inexpensive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black">
          <a:xfrm>
            <a:off x="1981201" y="895350"/>
            <a:ext cx="3505199" cy="2895600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Great at</a:t>
            </a:r>
          </a:p>
          <a:p>
            <a:pPr lvl="1"/>
            <a:r>
              <a:rPr lang="en-US" dirty="0" smtClean="0"/>
              <a:t>Reliable storage for multi-petabyte data sets</a:t>
            </a:r>
          </a:p>
          <a:p>
            <a:pPr lvl="1"/>
            <a:r>
              <a:rPr lang="en-US" b="1" dirty="0" smtClean="0"/>
              <a:t>Batch</a:t>
            </a:r>
            <a:r>
              <a:rPr lang="en-US" dirty="0" smtClean="0"/>
              <a:t> queries and analytics</a:t>
            </a:r>
          </a:p>
          <a:p>
            <a:pPr lvl="1"/>
            <a:r>
              <a:rPr lang="en-US" dirty="0" smtClean="0"/>
              <a:t>Complex hierarchical data structures with changing schemas, unstructured and structured data</a:t>
            </a:r>
          </a:p>
          <a:p>
            <a:r>
              <a:rPr lang="en-US" dirty="0" smtClean="0"/>
              <a:t>Not so great at</a:t>
            </a:r>
          </a:p>
          <a:p>
            <a:pPr lvl="1"/>
            <a:r>
              <a:rPr lang="en-US" dirty="0" smtClean="0"/>
              <a:t>Changes to files (can’t do it…)</a:t>
            </a:r>
          </a:p>
          <a:p>
            <a:pPr lvl="1"/>
            <a:r>
              <a:rPr lang="en-US" dirty="0" smtClean="0"/>
              <a:t>Low-latency responses</a:t>
            </a:r>
          </a:p>
          <a:p>
            <a:pPr lvl="1"/>
            <a:r>
              <a:rPr lang="en-US" dirty="0" smtClean="0"/>
              <a:t>Analyst usability</a:t>
            </a:r>
          </a:p>
          <a:p>
            <a:pPr lvl="2"/>
            <a:r>
              <a:rPr lang="en-US" dirty="0" smtClean="0"/>
              <a:t>This is less of a concern now due to higher-level languages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black">
          <a:xfrm>
            <a:off x="5676902" y="904874"/>
            <a:ext cx="3581400" cy="28860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Bytes!</a:t>
            </a:r>
          </a:p>
          <a:p>
            <a:r>
              <a:rPr lang="en-US" dirty="0" smtClean="0"/>
              <a:t>No more ETL necessary</a:t>
            </a:r>
          </a:p>
          <a:p>
            <a:r>
              <a:rPr lang="en-US" dirty="0" smtClean="0"/>
              <a:t>Store data now, process later</a:t>
            </a:r>
          </a:p>
          <a:p>
            <a:r>
              <a:rPr lang="en-US" dirty="0" smtClean="0"/>
              <a:t>Structure on read</a:t>
            </a:r>
          </a:p>
          <a:p>
            <a:pPr lvl="1"/>
            <a:r>
              <a:rPr lang="en-US" dirty="0" smtClean="0"/>
              <a:t>Built-in support for common data types and formats</a:t>
            </a:r>
          </a:p>
          <a:p>
            <a:pPr lvl="1"/>
            <a:r>
              <a:rPr lang="en-US" dirty="0" smtClean="0"/>
              <a:t>Extendable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1123950"/>
            <a:ext cx="4800600" cy="3411538"/>
          </a:xfrm>
        </p:spPr>
        <p:txBody>
          <a:bodyPr/>
          <a:lstStyle/>
          <a:p>
            <a:r>
              <a:rPr lang="en-US" dirty="0"/>
              <a:t>Version 0.20.x, 0.21.x, 0.22.x, 1.x.x</a:t>
            </a:r>
          </a:p>
          <a:p>
            <a:pPr lvl="1"/>
            <a:r>
              <a:rPr lang="en-US" dirty="0"/>
              <a:t>Two main MR packages:</a:t>
            </a:r>
          </a:p>
          <a:p>
            <a:pPr lvl="2"/>
            <a:r>
              <a:rPr lang="en-US" dirty="0" err="1"/>
              <a:t>org.apache.hadoop.mapred</a:t>
            </a:r>
            <a:r>
              <a:rPr lang="en-US" dirty="0"/>
              <a:t> (deprecated)</a:t>
            </a:r>
          </a:p>
          <a:p>
            <a:pPr lvl="2"/>
            <a:r>
              <a:rPr lang="en-US" dirty="0" err="1"/>
              <a:t>org.apache.hadoop.mapreduce</a:t>
            </a:r>
            <a:r>
              <a:rPr lang="en-US" dirty="0"/>
              <a:t> (new hotness)</a:t>
            </a:r>
          </a:p>
          <a:p>
            <a:r>
              <a:rPr lang="en-US" dirty="0" smtClean="0"/>
              <a:t>Version 2</a:t>
            </a:r>
            <a:r>
              <a:rPr lang="en-US" dirty="0"/>
              <a:t>.x.x, </a:t>
            </a:r>
            <a:r>
              <a:rPr lang="en-US" dirty="0" err="1"/>
              <a:t>alpha’d</a:t>
            </a:r>
            <a:r>
              <a:rPr lang="en-US" dirty="0"/>
              <a:t> in May 2012</a:t>
            </a:r>
          </a:p>
          <a:p>
            <a:pPr lvl="1"/>
            <a:r>
              <a:rPr lang="en-US" dirty="0" err="1"/>
              <a:t>NameNode</a:t>
            </a:r>
            <a:r>
              <a:rPr lang="en-US" dirty="0"/>
              <a:t> HA</a:t>
            </a:r>
          </a:p>
          <a:p>
            <a:pPr lvl="1"/>
            <a:r>
              <a:rPr lang="en-US" dirty="0"/>
              <a:t>YARN – Next Gen </a:t>
            </a:r>
            <a:r>
              <a:rPr lang="en-US" dirty="0" err="1"/>
              <a:t>MapReduce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9200" y="1047750"/>
            <a:ext cx="6629400" cy="3411538"/>
          </a:xfrm>
        </p:spPr>
        <p:txBody>
          <a:bodyPr>
            <a:normAutofit/>
          </a:bodyPr>
          <a:lstStyle/>
          <a:p>
            <a:r>
              <a:rPr lang="en-US" dirty="0" smtClean="0"/>
              <a:t>Hierarchical UNIX-like file system for data storage</a:t>
            </a:r>
          </a:p>
          <a:p>
            <a:pPr lvl="1"/>
            <a:r>
              <a:rPr lang="en-US" dirty="0" smtClean="0"/>
              <a:t>sort of</a:t>
            </a:r>
          </a:p>
          <a:p>
            <a:r>
              <a:rPr lang="en-US" dirty="0" smtClean="0"/>
              <a:t>Splitting </a:t>
            </a:r>
            <a:r>
              <a:rPr lang="en-US" dirty="0"/>
              <a:t>of large files into blocks</a:t>
            </a:r>
          </a:p>
          <a:p>
            <a:r>
              <a:rPr lang="en-US" dirty="0" smtClean="0"/>
              <a:t>Distribution and </a:t>
            </a:r>
            <a:r>
              <a:rPr lang="en-US" dirty="0"/>
              <a:t>replication of blocks to </a:t>
            </a:r>
            <a:r>
              <a:rPr lang="en-US" dirty="0" smtClean="0"/>
              <a:t>nodes</a:t>
            </a:r>
            <a:endParaRPr lang="en-US" dirty="0"/>
          </a:p>
          <a:p>
            <a:r>
              <a:rPr lang="en-US" dirty="0" smtClean="0"/>
              <a:t>Two key services</a:t>
            </a:r>
          </a:p>
          <a:p>
            <a:pPr lvl="1"/>
            <a:r>
              <a:rPr lang="en-US" dirty="0" smtClean="0"/>
              <a:t>Master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Checkpoint Node (Secondary </a:t>
            </a:r>
            <a:r>
              <a:rPr lang="en-US" dirty="0" err="1" smtClean="0"/>
              <a:t>NameNode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6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HDFS Works - Writes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003671" y="1395548"/>
            <a:ext cx="5175651" cy="267455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293258" y="1521277"/>
            <a:ext cx="2496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Client contacts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NameNode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write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5765" y="2316913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NameNode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says write it to these nodes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822" y="2447718"/>
            <a:ext cx="1713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Client sequentially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writes blocks to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DataNode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black">
          <a:xfrm>
            <a:off x="5185602" y="685001"/>
            <a:ext cx="3270313" cy="1192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Single master service for HDFS</a:t>
            </a:r>
          </a:p>
          <a:p>
            <a:r>
              <a:rPr lang="en-US" sz="1200" dirty="0" smtClean="0"/>
              <a:t>Stores file to block to location mappings in the </a:t>
            </a:r>
            <a:r>
              <a:rPr lang="en-US" sz="1200" i="1" dirty="0" smtClean="0"/>
              <a:t>namespace</a:t>
            </a:r>
            <a:endParaRPr lang="en-US" sz="1200" dirty="0" smtClean="0"/>
          </a:p>
          <a:p>
            <a:r>
              <a:rPr lang="en-US" sz="1200" dirty="0" smtClean="0"/>
              <a:t>All transactions are </a:t>
            </a:r>
            <a:r>
              <a:rPr lang="en-US" sz="1200" i="1" dirty="0" smtClean="0"/>
              <a:t>logged</a:t>
            </a:r>
            <a:r>
              <a:rPr lang="en-US" sz="1200" dirty="0" smtClean="0"/>
              <a:t> to disk</a:t>
            </a:r>
          </a:p>
          <a:p>
            <a:endParaRPr lang="en-US" sz="1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black">
          <a:xfrm>
            <a:off x="329184" y="3669501"/>
            <a:ext cx="2667000" cy="1295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Stores blocks on local disk</a:t>
            </a:r>
          </a:p>
          <a:p>
            <a:r>
              <a:rPr lang="en-US" sz="1100" dirty="0" smtClean="0"/>
              <a:t>Sends frequent heartbeats to </a:t>
            </a:r>
            <a:r>
              <a:rPr lang="en-US" sz="1100" dirty="0" err="1" smtClean="0"/>
              <a:t>NameNode</a:t>
            </a:r>
            <a:endParaRPr lang="en-US" sz="1100" dirty="0" smtClean="0"/>
          </a:p>
          <a:p>
            <a:r>
              <a:rPr lang="en-US" sz="1100" dirty="0" smtClean="0"/>
              <a:t>Sends block reports to </a:t>
            </a:r>
            <a:r>
              <a:rPr lang="en-US" sz="1100" dirty="0" err="1" smtClean="0"/>
              <a:t>NameNode</a:t>
            </a:r>
            <a:endParaRPr lang="en-US" sz="1100" dirty="0" smtClean="0"/>
          </a:p>
          <a:p>
            <a:r>
              <a:rPr lang="en-US" sz="1100" dirty="0" smtClean="0"/>
              <a:t>Clients connect to </a:t>
            </a:r>
            <a:r>
              <a:rPr lang="en-US" sz="1100" dirty="0" err="1" smtClean="0"/>
              <a:t>DataNode</a:t>
            </a:r>
            <a:r>
              <a:rPr lang="en-US" sz="1100" dirty="0" smtClean="0"/>
              <a:t> for I/O</a:t>
            </a:r>
          </a:p>
        </p:txBody>
      </p:sp>
    </p:spTree>
    <p:extLst>
      <p:ext uri="{BB962C8B-B14F-4D97-AF65-F5344CB8AC3E}">
        <p14:creationId xmlns:p14="http://schemas.microsoft.com/office/powerpoint/2010/main" val="234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2.0 Features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600200" y="1047750"/>
            <a:ext cx="6172200" cy="3411538"/>
          </a:xfrm>
        </p:spPr>
        <p:txBody>
          <a:bodyPr/>
          <a:lstStyle/>
          <a:p>
            <a:r>
              <a:rPr lang="en-US" dirty="0" err="1" smtClean="0"/>
              <a:t>NameNode</a:t>
            </a:r>
            <a:r>
              <a:rPr lang="en-US" dirty="0" smtClean="0"/>
              <a:t> High-Availability (HA)</a:t>
            </a:r>
          </a:p>
          <a:p>
            <a:pPr lvl="1"/>
            <a:r>
              <a:rPr lang="en-US" dirty="0" smtClean="0"/>
              <a:t>Two </a:t>
            </a:r>
            <a:r>
              <a:rPr lang="en-US" dirty="0"/>
              <a:t>r</a:t>
            </a:r>
            <a:r>
              <a:rPr lang="en-US" dirty="0" smtClean="0"/>
              <a:t>edundant </a:t>
            </a:r>
            <a:r>
              <a:rPr lang="en-US" dirty="0" err="1" smtClean="0"/>
              <a:t>NameNodes</a:t>
            </a:r>
            <a:r>
              <a:rPr lang="en-US" dirty="0" smtClean="0"/>
              <a:t> in </a:t>
            </a:r>
            <a:r>
              <a:rPr lang="en-US" dirty="0"/>
              <a:t>a</a:t>
            </a:r>
            <a:r>
              <a:rPr lang="en-US" dirty="0" smtClean="0"/>
              <a:t>ctive/passive configuration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Manual or automated failover</a:t>
            </a:r>
          </a:p>
          <a:p>
            <a:r>
              <a:rPr lang="en-US" dirty="0" err="1" smtClean="0"/>
              <a:t>NameNode</a:t>
            </a:r>
            <a:r>
              <a:rPr lang="en-US" dirty="0" smtClean="0"/>
              <a:t> Federation</a:t>
            </a:r>
          </a:p>
          <a:p>
            <a:pPr lvl="1"/>
            <a:r>
              <a:rPr lang="en-US" dirty="0" smtClean="0"/>
              <a:t>Multiple independent </a:t>
            </a:r>
            <a:r>
              <a:rPr lang="en-US" dirty="0" err="1" smtClean="0"/>
              <a:t>NameNodes</a:t>
            </a:r>
            <a:r>
              <a:rPr lang="en-US" dirty="0" smtClean="0"/>
              <a:t> using the same collection of </a:t>
            </a:r>
            <a:r>
              <a:rPr lang="en-US" dirty="0" err="1" smtClean="0"/>
              <a:t>DataNodes</a:t>
            </a:r>
            <a:endParaRPr lang="en-US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045951"/>
              </p:ext>
            </p:extLst>
          </p:nvPr>
        </p:nvGraphicFramePr>
        <p:xfrm>
          <a:off x="1295400" y="3105150"/>
          <a:ext cx="3962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Packager Shell Object" showAsIcon="1" r:id="rId3" imgW="1237680" imgH="375840" progId="Package">
                  <p:embed/>
                </p:oleObj>
              </mc:Choice>
              <mc:Fallback>
                <p:oleObj name="Packager Shell Object" showAsIcon="1" r:id="rId3" imgW="1237680" imgH="375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3105150"/>
                        <a:ext cx="39624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MapReduce 1.x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9200" y="895350"/>
            <a:ext cx="5791200" cy="3411538"/>
          </a:xfrm>
        </p:spPr>
        <p:txBody>
          <a:bodyPr>
            <a:normAutofit/>
          </a:bodyPr>
          <a:lstStyle/>
          <a:p>
            <a:r>
              <a:rPr lang="en-US" dirty="0" smtClean="0"/>
              <a:t>  </a:t>
            </a:r>
            <a:r>
              <a:rPr lang="en-US" u="sng" dirty="0" smtClean="0"/>
              <a:t>Moves the code to the data</a:t>
            </a:r>
          </a:p>
          <a:p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/>
              <a:t>Single point of failure for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Master service to monitor </a:t>
            </a:r>
            <a:r>
              <a:rPr lang="en-US" i="1" dirty="0" smtClean="0"/>
              <a:t>jobs</a:t>
            </a:r>
          </a:p>
          <a:p>
            <a:r>
              <a:rPr lang="en-US" dirty="0" err="1" smtClean="0"/>
              <a:t>TaskTracker</a:t>
            </a:r>
            <a:endParaRPr lang="en-US" dirty="0" smtClean="0"/>
          </a:p>
          <a:p>
            <a:pPr lvl="1"/>
            <a:r>
              <a:rPr lang="en-US" dirty="0" smtClean="0"/>
              <a:t>Multiple services to run </a:t>
            </a:r>
            <a:r>
              <a:rPr lang="en-US" i="1" dirty="0" smtClean="0"/>
              <a:t>tasks</a:t>
            </a:r>
          </a:p>
          <a:p>
            <a:pPr lvl="1"/>
            <a:r>
              <a:rPr lang="en-US" dirty="0" smtClean="0"/>
              <a:t>Same physical machine as a </a:t>
            </a:r>
            <a:r>
              <a:rPr lang="en-US" dirty="0" err="1" smtClean="0"/>
              <a:t>DataNode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 smtClean="0"/>
              <a:t>job</a:t>
            </a:r>
            <a:r>
              <a:rPr lang="en-US" dirty="0" smtClean="0"/>
              <a:t> contains many </a:t>
            </a:r>
            <a:r>
              <a:rPr lang="en-US" i="1" dirty="0" smtClean="0"/>
              <a:t>tasks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task</a:t>
            </a:r>
            <a:r>
              <a:rPr lang="en-US" dirty="0" smtClean="0"/>
              <a:t> contains one or more</a:t>
            </a:r>
            <a:r>
              <a:rPr lang="en-US" i="1" dirty="0"/>
              <a:t> </a:t>
            </a:r>
            <a:r>
              <a:rPr lang="en-US" i="1" dirty="0" smtClean="0"/>
              <a:t>task attempts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39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8117206" cy="43088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MAP REDUCE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18" y="665951"/>
            <a:ext cx="5382482" cy="36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WORD-COUNT program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895350"/>
            <a:ext cx="81793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819150"/>
            <a:ext cx="6705600" cy="2362200"/>
          </a:xfrm>
        </p:spPr>
        <p:txBody>
          <a:bodyPr/>
          <a:lstStyle/>
          <a:p>
            <a:r>
              <a:rPr lang="en-US" dirty="0" smtClean="0"/>
              <a:t>Abstract framework for distributed application development</a:t>
            </a:r>
          </a:p>
          <a:p>
            <a:r>
              <a:rPr lang="en-US" dirty="0"/>
              <a:t>Split functionality of </a:t>
            </a:r>
            <a:r>
              <a:rPr lang="en-US" dirty="0" err="1"/>
              <a:t>JobTracker</a:t>
            </a:r>
            <a:r>
              <a:rPr lang="en-US" dirty="0"/>
              <a:t> into two components</a:t>
            </a:r>
          </a:p>
          <a:p>
            <a:pPr lvl="1"/>
            <a:r>
              <a:rPr lang="en-US" dirty="0" err="1"/>
              <a:t>ResourceManager</a:t>
            </a:r>
            <a:endParaRPr lang="en-US" dirty="0"/>
          </a:p>
          <a:p>
            <a:pPr lvl="1"/>
            <a:r>
              <a:rPr lang="en-US" dirty="0" err="1" smtClean="0"/>
              <a:t>ApplicationMaster</a:t>
            </a:r>
            <a:endParaRPr lang="en-US" dirty="0" smtClean="0"/>
          </a:p>
          <a:p>
            <a:r>
              <a:rPr lang="en-US" dirty="0" err="1" smtClean="0"/>
              <a:t>TaskTracker</a:t>
            </a:r>
            <a:r>
              <a:rPr lang="en-US" dirty="0" smtClean="0"/>
              <a:t> becomes </a:t>
            </a:r>
            <a:r>
              <a:rPr lang="en-US" dirty="0" err="1" smtClean="0"/>
              <a:t>NodeManager</a:t>
            </a:r>
            <a:endParaRPr lang="en-US" dirty="0" smtClean="0"/>
          </a:p>
          <a:p>
            <a:pPr lvl="1"/>
            <a:r>
              <a:rPr lang="en-US" dirty="0" smtClean="0"/>
              <a:t>Containers instead of map and reduce </a:t>
            </a:r>
            <a:r>
              <a:rPr lang="en-US" dirty="0"/>
              <a:t>s</a:t>
            </a:r>
            <a:r>
              <a:rPr lang="en-US" dirty="0" smtClean="0"/>
              <a:t>lots</a:t>
            </a:r>
          </a:p>
          <a:p>
            <a:r>
              <a:rPr lang="en-US" dirty="0" smtClean="0"/>
              <a:t>Configurable amount of memory per </a:t>
            </a:r>
            <a:r>
              <a:rPr lang="en-US" dirty="0" err="1" smtClean="0"/>
              <a:t>NodeManager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black">
          <a:xfrm>
            <a:off x="914400" y="3028950"/>
            <a:ext cx="5486400" cy="2114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MapReduce</a:t>
            </a:r>
            <a:r>
              <a:rPr lang="en-US" dirty="0" smtClean="0"/>
              <a:t> API has not changed</a:t>
            </a:r>
          </a:p>
          <a:p>
            <a:pPr lvl="1"/>
            <a:r>
              <a:rPr lang="en-US" dirty="0" smtClean="0"/>
              <a:t>Rebuild required to upgrade from 1.x to 2.x</a:t>
            </a:r>
          </a:p>
          <a:p>
            <a:r>
              <a:rPr lang="en-US" dirty="0" smtClean="0"/>
              <a:t>Application Master launches and monitors job via YARN</a:t>
            </a:r>
          </a:p>
          <a:p>
            <a:r>
              <a:rPr lang="en-US" dirty="0" err="1" smtClean="0"/>
              <a:t>MapReduce</a:t>
            </a:r>
            <a:r>
              <a:rPr lang="en-US" dirty="0" smtClean="0"/>
              <a:t> History Server to store… history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1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5750"/>
            <a:ext cx="7924800" cy="41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2950"/>
            <a:ext cx="8153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819150"/>
            <a:ext cx="8270178" cy="37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Higher Level APIs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1" y="698158"/>
            <a:ext cx="8455025" cy="1914525"/>
          </a:xfrm>
        </p:spPr>
        <p:txBody>
          <a:bodyPr/>
          <a:lstStyle/>
          <a:p>
            <a:r>
              <a:rPr lang="en-US" sz="1600" dirty="0" smtClean="0"/>
              <a:t>Pig</a:t>
            </a:r>
          </a:p>
          <a:p>
            <a:pPr lvl="1"/>
            <a:r>
              <a:rPr lang="en-US" sz="1400" dirty="0" smtClean="0"/>
              <a:t>Data-flow language – aptly named </a:t>
            </a:r>
            <a:r>
              <a:rPr lang="en-US" sz="1400" dirty="0" err="1" smtClean="0"/>
              <a:t>PigLatin</a:t>
            </a:r>
            <a:r>
              <a:rPr lang="en-US" sz="1400" dirty="0" smtClean="0"/>
              <a:t> -- to generate one or more </a:t>
            </a:r>
            <a:r>
              <a:rPr lang="en-US" sz="1400" dirty="0" err="1" smtClean="0"/>
              <a:t>MapReduce</a:t>
            </a:r>
            <a:r>
              <a:rPr lang="en-US" sz="1400" dirty="0" smtClean="0"/>
              <a:t> jobs against data stored locally or in HDFS</a:t>
            </a:r>
          </a:p>
          <a:p>
            <a:r>
              <a:rPr lang="en-US" sz="1600" dirty="0" smtClean="0"/>
              <a:t>Hive</a:t>
            </a:r>
          </a:p>
          <a:p>
            <a:pPr lvl="1"/>
            <a:r>
              <a:rPr lang="en-US" sz="1400" dirty="0" smtClean="0"/>
              <a:t>Data warehousing solution, allowing users to write SQL-like queries to generate a series of </a:t>
            </a:r>
            <a:r>
              <a:rPr lang="en-US" sz="1400" dirty="0" err="1" smtClean="0"/>
              <a:t>MapReduce</a:t>
            </a:r>
            <a:r>
              <a:rPr lang="en-US" sz="1400" dirty="0" smtClean="0"/>
              <a:t> jobs against data stored in HDFS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black">
          <a:xfrm>
            <a:off x="228601" y="2828925"/>
            <a:ext cx="8001000" cy="1724025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/>
          </a:p>
          <a:p>
            <a:r>
              <a:rPr lang="en-US" sz="1400" dirty="0" err="1" smtClean="0"/>
              <a:t>Sqoop</a:t>
            </a:r>
            <a:endParaRPr lang="en-US" sz="1400" dirty="0" smtClean="0"/>
          </a:p>
          <a:p>
            <a:pPr lvl="1"/>
            <a:r>
              <a:rPr lang="en-US" sz="1400" dirty="0" smtClean="0"/>
              <a:t>Moving data between RDBMS and HDFS</a:t>
            </a:r>
          </a:p>
          <a:p>
            <a:pPr lvl="1"/>
            <a:r>
              <a:rPr lang="en-US" sz="1400" dirty="0" smtClean="0"/>
              <a:t>Say, migrating MySQL tables to HDFS</a:t>
            </a:r>
          </a:p>
          <a:p>
            <a:r>
              <a:rPr lang="en-US" sz="1400" dirty="0" smtClean="0"/>
              <a:t>Flume</a:t>
            </a:r>
          </a:p>
          <a:p>
            <a:pPr lvl="1"/>
            <a:r>
              <a:rPr lang="en-US" sz="1400" dirty="0" smtClean="0"/>
              <a:t>Streams event data from </a:t>
            </a:r>
            <a:r>
              <a:rPr lang="en-US" sz="1400" i="1" dirty="0" smtClean="0"/>
              <a:t>sources </a:t>
            </a:r>
            <a:r>
              <a:rPr lang="en-US" sz="1400" dirty="0" smtClean="0"/>
              <a:t>to </a:t>
            </a:r>
            <a:r>
              <a:rPr lang="en-US" sz="1400" i="1" dirty="0" smtClean="0"/>
              <a:t>sinks</a:t>
            </a:r>
          </a:p>
          <a:p>
            <a:pPr lvl="1"/>
            <a:r>
              <a:rPr lang="en-US" sz="1400" dirty="0" smtClean="0"/>
              <a:t>Say, weblogs from multiple servers into HDFS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329184" y="2505361"/>
            <a:ext cx="811720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GB" sz="2800" b="1" i="0" kern="12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1600" dirty="0" smtClean="0"/>
              <a:t>Moving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36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80" y="665951"/>
            <a:ext cx="832961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42950"/>
            <a:ext cx="7797800" cy="41715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133350"/>
            <a:ext cx="495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rPr>
              <a:t>Pick</a:t>
            </a:r>
            <a:r>
              <a:rPr lang="en-US" dirty="0"/>
              <a:t> </a:t>
            </a:r>
            <a:r>
              <a:rPr lang="en-US" b="1" dirty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rPr>
              <a:t>the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0096D6"/>
                </a:solidFill>
                <a:latin typeface="HP Simplified" pitchFamily="34" charset="0"/>
                <a:cs typeface="HP Simplified" pitchFamily="34" charset="0"/>
              </a:rPr>
              <a:t>right tool for the right job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2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81150"/>
            <a:ext cx="8455025" cy="1733550"/>
          </a:xfrm>
        </p:spPr>
        <p:txBody>
          <a:bodyPr>
            <a:normAutofit/>
          </a:bodyPr>
          <a:lstStyle/>
          <a:p>
            <a:r>
              <a:rPr lang="en-US" dirty="0" smtClean="0"/>
              <a:t>Apache Hadoop, the Hadoop elephant logo, HDFS, </a:t>
            </a:r>
            <a:r>
              <a:rPr lang="en-US" dirty="0" smtClean="0"/>
              <a:t>Drill</a:t>
            </a:r>
            <a:r>
              <a:rPr lang="en-US" dirty="0" smtClean="0"/>
              <a:t>, Flume, </a:t>
            </a:r>
            <a:r>
              <a:rPr lang="en-US" dirty="0" err="1" smtClean="0"/>
              <a:t>HBase</a:t>
            </a:r>
            <a:r>
              <a:rPr lang="en-US" dirty="0" smtClean="0"/>
              <a:t>, Hive, Mahout, </a:t>
            </a:r>
            <a:r>
              <a:rPr lang="en-US" dirty="0" err="1" smtClean="0"/>
              <a:t>Oozie</a:t>
            </a:r>
            <a:r>
              <a:rPr lang="en-US" dirty="0" smtClean="0"/>
              <a:t>, Pig, </a:t>
            </a:r>
            <a:r>
              <a:rPr lang="en-US" dirty="0" err="1" smtClean="0"/>
              <a:t>Sqoop</a:t>
            </a:r>
            <a:r>
              <a:rPr lang="en-US" dirty="0" smtClean="0"/>
              <a:t>, YARN, and </a:t>
            </a:r>
            <a:r>
              <a:rPr lang="en-US" dirty="0" err="1" smtClean="0"/>
              <a:t>ZooKeeper</a:t>
            </a:r>
            <a:r>
              <a:rPr lang="en-US" dirty="0" smtClean="0"/>
              <a:t> are trademarks of the Apache Software </a:t>
            </a:r>
            <a:r>
              <a:rPr lang="en-US" dirty="0" smtClean="0"/>
              <a:t>Foundation</a:t>
            </a:r>
          </a:p>
          <a:p>
            <a:endParaRPr lang="en-US" dirty="0"/>
          </a:p>
          <a:p>
            <a:r>
              <a:rPr lang="en-US" dirty="0" err="1" smtClean="0"/>
              <a:t>Espn</a:t>
            </a:r>
            <a:r>
              <a:rPr lang="en-US" dirty="0" err="1" smtClean="0"/>
              <a:t>CricInfo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77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117206" cy="43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"/>
            <a:ext cx="38100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38350"/>
            <a:ext cx="3886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969272"/>
            <a:ext cx="2667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28899" y="351449"/>
            <a:ext cx="6477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</a:rPr>
              <a:t>Today, Facebook ingests 500 terabytes of new data every day.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</a:rPr>
              <a:t>IBM </a:t>
            </a:r>
            <a:r>
              <a:rPr lang="en-US" sz="1400" dirty="0">
                <a:solidFill>
                  <a:schemeClr val="accent1"/>
                </a:solidFill>
              </a:rPr>
              <a:t>claims 90% of </a:t>
            </a:r>
            <a:r>
              <a:rPr lang="en-US" sz="1400" dirty="0" smtClean="0">
                <a:solidFill>
                  <a:schemeClr val="accent1"/>
                </a:solidFill>
              </a:rPr>
              <a:t>today’s </a:t>
            </a:r>
            <a:r>
              <a:rPr lang="en-US" sz="1400" dirty="0">
                <a:solidFill>
                  <a:schemeClr val="accent1"/>
                </a:solidFill>
              </a:rPr>
              <a:t>stored data was </a:t>
            </a:r>
            <a:r>
              <a:rPr lang="en-US" sz="1400" dirty="0" smtClean="0">
                <a:solidFill>
                  <a:schemeClr val="accent1"/>
                </a:solidFill>
              </a:rPr>
              <a:t>generated in </a:t>
            </a:r>
            <a:r>
              <a:rPr lang="en-US" sz="1400" dirty="0">
                <a:solidFill>
                  <a:schemeClr val="accent1"/>
                </a:solidFill>
              </a:rPr>
              <a:t>just the last two years.</a:t>
            </a:r>
          </a:p>
          <a:p>
            <a:pPr>
              <a:buFont typeface="Arial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86148" y="1216371"/>
            <a:ext cx="54292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accent1"/>
                </a:solidFill>
              </a:rPr>
              <a:t>Clickstreams </a:t>
            </a:r>
            <a:r>
              <a:rPr lang="en-US" sz="1400" dirty="0">
                <a:solidFill>
                  <a:schemeClr val="accent1"/>
                </a:solidFill>
              </a:rPr>
              <a:t>and ad impressions capture user behavior at millions of events per second</a:t>
            </a:r>
          </a:p>
          <a:p>
            <a:pPr lvl="0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05175" y="2128867"/>
            <a:ext cx="5915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1"/>
                </a:solidFill>
              </a:rPr>
              <a:t>Big Data isn't just numbers, </a:t>
            </a:r>
            <a:r>
              <a:rPr lang="en-US" sz="1400" dirty="0" smtClean="0">
                <a:solidFill>
                  <a:schemeClr val="accent1"/>
                </a:solidFill>
              </a:rPr>
              <a:t>dates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&amp; Strings. </a:t>
            </a:r>
            <a:r>
              <a:rPr lang="en-US" sz="1400" dirty="0">
                <a:solidFill>
                  <a:schemeClr val="accent1"/>
                </a:solidFill>
              </a:rPr>
              <a:t>Big Data is also geospatial </a:t>
            </a:r>
            <a:r>
              <a:rPr lang="en-US" sz="1400" dirty="0" smtClean="0">
                <a:solidFill>
                  <a:schemeClr val="accent1"/>
                </a:solidFill>
              </a:rPr>
              <a:t>data, audio </a:t>
            </a:r>
            <a:r>
              <a:rPr lang="en-US" sz="1400" dirty="0">
                <a:solidFill>
                  <a:schemeClr val="accent1"/>
                </a:solidFill>
              </a:rPr>
              <a:t>and video, and unstructured text, </a:t>
            </a:r>
            <a:r>
              <a:rPr lang="en-US" sz="1400" dirty="0" smtClean="0">
                <a:solidFill>
                  <a:schemeClr val="accent1"/>
                </a:solidFill>
              </a:rPr>
              <a:t>and </a:t>
            </a:r>
            <a:r>
              <a:rPr lang="en-US" sz="1400" dirty="0">
                <a:solidFill>
                  <a:schemeClr val="accent1"/>
                </a:solidFill>
              </a:rPr>
              <a:t>social media.</a:t>
            </a:r>
          </a:p>
        </p:txBody>
      </p:sp>
      <p:sp>
        <p:nvSpPr>
          <p:cNvPr id="6" name="Rectangle 5"/>
          <p:cNvSpPr/>
          <p:nvPr/>
        </p:nvSpPr>
        <p:spPr>
          <a:xfrm>
            <a:off x="638174" y="3355434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Traditional database systems were designed to address smaller volumes of structured data, fewer updates or a predictable, consistent data structure.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174" y="3951506"/>
            <a:ext cx="7696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Real-time big data isn’t just a process for storing petabytes or </a:t>
            </a:r>
            <a:r>
              <a:rPr lang="en-US" sz="1400" dirty="0" smtClean="0">
                <a:solidFill>
                  <a:schemeClr val="accent1"/>
                </a:solidFill>
              </a:rPr>
              <a:t>Exabyte's </a:t>
            </a:r>
            <a:r>
              <a:rPr lang="en-US" sz="1400" dirty="0">
                <a:solidFill>
                  <a:schemeClr val="accent1"/>
                </a:solidFill>
              </a:rPr>
              <a:t>of data in a data warehouse, It’s about the ability to make better decisions and take meaningful actions at the right time.</a:t>
            </a:r>
          </a:p>
        </p:txBody>
      </p:sp>
    </p:spTree>
    <p:extLst>
      <p:ext uri="{BB962C8B-B14F-4D97-AF65-F5344CB8AC3E}">
        <p14:creationId xmlns:p14="http://schemas.microsoft.com/office/powerpoint/2010/main" val="3993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1800" dirty="0"/>
              <a:t>Tools that use Big Data Analytics for Cricket </a:t>
            </a:r>
            <a:r>
              <a:rPr lang="en-US" sz="1800" dirty="0" smtClean="0"/>
              <a:t>Predictions:  </a:t>
            </a:r>
            <a:r>
              <a:rPr lang="en-US" sz="1800" dirty="0"/>
              <a:t> Insights by </a:t>
            </a:r>
            <a:r>
              <a:rPr lang="en-US" sz="1800" dirty="0" err="1"/>
              <a:t>ESPNCricInfo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5950"/>
            <a:ext cx="7239000" cy="39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3" y="646901"/>
            <a:ext cx="7653338" cy="41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39" y="209549"/>
            <a:ext cx="3194562" cy="43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" y="235064"/>
            <a:ext cx="8803433" cy="42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4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11012</TotalTime>
  <Words>970</Words>
  <Application>Microsoft Office PowerPoint</Application>
  <PresentationFormat>On-screen Show (16:9)</PresentationFormat>
  <Paragraphs>145</Paragraphs>
  <Slides>26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HP Simplified</vt:lpstr>
      <vt:lpstr>Lucida Grande</vt:lpstr>
      <vt:lpstr>Wingdings</vt:lpstr>
      <vt:lpstr>Title with content</vt:lpstr>
      <vt:lpstr>Packager Shell Object</vt:lpstr>
      <vt:lpstr>Agenda</vt:lpstr>
      <vt:lpstr>PowerPoint Presentation</vt:lpstr>
      <vt:lpstr>PowerPoint Presentation</vt:lpstr>
      <vt:lpstr>PowerPoint Presentation</vt:lpstr>
      <vt:lpstr>PowerPoint Presentation</vt:lpstr>
      <vt:lpstr>Tools that use Big Data Analytics for Cricket Predictions:   Insights by ESPNCricInfo </vt:lpstr>
      <vt:lpstr>Google’s Solution</vt:lpstr>
      <vt:lpstr>PowerPoint Presentation</vt:lpstr>
      <vt:lpstr>PowerPoint Presentation</vt:lpstr>
      <vt:lpstr>Hadoop </vt:lpstr>
      <vt:lpstr>Why?</vt:lpstr>
      <vt:lpstr>Versioning</vt:lpstr>
      <vt:lpstr>HDFS Overview</vt:lpstr>
      <vt:lpstr>How HDFS Works - Writes</vt:lpstr>
      <vt:lpstr>HDFS 2.0 Features</vt:lpstr>
      <vt:lpstr>Hadoop MapReduce 1.x</vt:lpstr>
      <vt:lpstr>MAP REDUCE</vt:lpstr>
      <vt:lpstr>WORD-COUNT program</vt:lpstr>
      <vt:lpstr>YARN</vt:lpstr>
      <vt:lpstr>Hadoop Ecosystem</vt:lpstr>
      <vt:lpstr>Spark</vt:lpstr>
      <vt:lpstr>Higher Level APIs</vt:lpstr>
      <vt:lpstr>Trail</vt:lpstr>
      <vt:lpstr>PowerPoint Presentation</vt:lpstr>
      <vt:lpstr>Acknowledgements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sdunn</dc:creator>
  <cp:lastModifiedBy>Reddy, Madhusudhana.</cp:lastModifiedBy>
  <cp:revision>179</cp:revision>
  <dcterms:created xsi:type="dcterms:W3CDTF">2013-07-31T23:25:28Z</dcterms:created>
  <dcterms:modified xsi:type="dcterms:W3CDTF">2015-06-24T17:43:40Z</dcterms:modified>
</cp:coreProperties>
</file>